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8"/>
  </p:handoutMasterIdLst>
  <p:sldIdLst>
    <p:sldId id="261" r:id="rId2"/>
    <p:sldId id="267" r:id="rId3"/>
    <p:sldId id="263" r:id="rId4"/>
    <p:sldId id="264" r:id="rId5"/>
    <p:sldId id="283" r:id="rId6"/>
    <p:sldId id="288" r:id="rId7"/>
    <p:sldId id="289" r:id="rId8"/>
    <p:sldId id="285" r:id="rId9"/>
    <p:sldId id="302" r:id="rId10"/>
    <p:sldId id="303" r:id="rId11"/>
    <p:sldId id="304" r:id="rId12"/>
    <p:sldId id="298" r:id="rId13"/>
    <p:sldId id="299" r:id="rId14"/>
    <p:sldId id="300" r:id="rId15"/>
    <p:sldId id="301" r:id="rId16"/>
    <p:sldId id="281" r:id="rId17"/>
  </p:sldIdLst>
  <p:sldSz cx="9144000" cy="6858000" type="screen4x3"/>
  <p:notesSz cx="6858000" cy="9144000"/>
  <p:embeddedFontLst>
    <p:embeddedFont>
      <p:font typeface="Twinkl SemiBold" pitchFamily="2" charset="0"/>
      <p:bold r:id="rId19"/>
    </p:embeddedFont>
    <p:embeddedFont>
      <p:font typeface="Twinkl" pitchFamily="2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assoon Infant Rg" panose="02000503030000020003" pitchFamily="50" charset="0"/>
      <p:regular r:id="rId26"/>
      <p:bold r:id="rId27"/>
    </p:embeddedFont>
    <p:embeddedFont>
      <p:font typeface="Tuffy" panose="020B0603060100000000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17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  <p15:guide id="6" pos="5443" userDrawn="1">
          <p15:clr>
            <a:srgbClr val="A4A3A4"/>
          </p15:clr>
        </p15:guide>
        <p15:guide id="7" orient="horz" pos="323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59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8A8"/>
    <a:srgbClr val="009285"/>
    <a:srgbClr val="F05553"/>
    <a:srgbClr val="A21770"/>
    <a:srgbClr val="94C947"/>
    <a:srgbClr val="409D61"/>
    <a:srgbClr val="C1CBF7"/>
    <a:srgbClr val="86CCCE"/>
    <a:srgbClr val="B2B2B2"/>
    <a:srgbClr val="AD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960" y="108"/>
      </p:cViewPr>
      <p:guideLst>
        <p:guide orient="horz" pos="2160"/>
        <p:guide pos="2880"/>
        <p:guide pos="317"/>
        <p:guide orient="horz" pos="3997"/>
        <p:guide pos="5443"/>
        <p:guide orient="horz" pos="323"/>
        <p:guide pos="476"/>
        <p:guide orient="horz" pos="459"/>
        <p:guide orient="horz" pos="3838"/>
        <p:guide pos="52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14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 userDrawn="1"/>
        </p:nvSpPr>
        <p:spPr bwMode="auto">
          <a:xfrm>
            <a:off x="457199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725" y="1122363"/>
            <a:ext cx="8201025" cy="2387600"/>
          </a:xfrm>
        </p:spPr>
        <p:txBody>
          <a:bodyPr anchor="ctr" anchorCtr="1">
            <a:normAutofit/>
          </a:bodyPr>
          <a:lstStyle>
            <a:lvl1pPr algn="ct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725" y="3602038"/>
            <a:ext cx="8201025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Twinkl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8" y="485774"/>
            <a:ext cx="8220075" cy="1199094"/>
          </a:xfrm>
        </p:spPr>
        <p:txBody>
          <a:bodyPr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7" y="1837268"/>
            <a:ext cx="8220075" cy="4558770"/>
          </a:xfrm>
        </p:spPr>
        <p:txBody>
          <a:bodyPr/>
          <a:lstStyle>
            <a:lvl1pPr>
              <a:defRPr sz="1800">
                <a:latin typeface="+mn-lt"/>
                <a:ea typeface="Twinkl" pitchFamily="2" charset="0"/>
              </a:defRPr>
            </a:lvl1pPr>
            <a:lvl2pPr>
              <a:defRPr sz="1600">
                <a:latin typeface="+mn-lt"/>
                <a:ea typeface="Twinkl" pitchFamily="2" charset="0"/>
              </a:defRPr>
            </a:lvl2pPr>
            <a:lvl3pPr>
              <a:defRPr sz="1400">
                <a:latin typeface="+mn-lt"/>
                <a:ea typeface="Twinkl" pitchFamily="2" charset="0"/>
              </a:defRPr>
            </a:lvl3pPr>
            <a:lvl4pPr>
              <a:defRPr sz="1400">
                <a:latin typeface="+mn-lt"/>
                <a:ea typeface="Twinkl" pitchFamily="2" charset="0"/>
              </a:defRPr>
            </a:lvl4pPr>
            <a:lvl5pPr>
              <a:defRPr sz="1400">
                <a:latin typeface="+mn-lt"/>
                <a:ea typeface="Twinkl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it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2359034"/>
            <a:ext cx="8064500" cy="655294"/>
          </a:xfrm>
          <a:noFill/>
          <a:ln>
            <a:noFill/>
          </a:ln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  <a:latin typeface="Tuffy" panose="020B06030601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654969" y="3199950"/>
            <a:ext cx="5834062" cy="543989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Tuffy" panose="020B0603060100000000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3648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72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9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Clas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pic>
        <p:nvPicPr>
          <p:cNvPr id="6" name="Whole Clas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612775"/>
            <a:ext cx="12382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pic>
        <p:nvPicPr>
          <p:cNvPr id="6" name="Individual Wo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0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ir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pic>
        <p:nvPicPr>
          <p:cNvPr id="6" name="Pair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65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 Partner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pic>
        <p:nvPicPr>
          <p:cNvPr id="6" name="Talking Partner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04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pic>
        <p:nvPicPr>
          <p:cNvPr id="6" name="Group Wo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76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tal and Oral Starte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41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men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200" y="438150"/>
            <a:ext cx="8220075" cy="5957888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12775"/>
            <a:ext cx="8651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79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63" r:id="rId10"/>
    <p:sldLayoutId id="2147483664" r:id="rId11"/>
    <p:sldLayoutId id="2147483665" r:id="rId12"/>
    <p:sldLayoutId id="214748366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1C1C1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+mn-lt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+mn-lt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+mn-lt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+mn-lt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+mn-lt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924"/>
            <a:ext cx="9143999" cy="68813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1076" y="6384006"/>
            <a:ext cx="49940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uffy" panose="020B0603060100000000" pitchFamily="34" charset="0"/>
              </a:rPr>
              <a:t>Year 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51423"/>
            <a:ext cx="9144000" cy="612000"/>
          </a:xfrm>
          <a:prstGeom prst="rect">
            <a:avLst/>
          </a:prstGeom>
          <a:solidFill>
            <a:srgbClr val="A21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251423"/>
            <a:ext cx="926123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62784" y="6464797"/>
            <a:ext cx="4628032" cy="20774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en-GB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Year 4 | Food and Fasting | Food for Celebration | Lesson 5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Food and Fasting 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23" y="982608"/>
            <a:ext cx="1614353" cy="10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Sweet Treats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F9AB5B-BF48-4FEB-9AB4-C60C068E735C}"/>
              </a:ext>
            </a:extLst>
          </p:cNvPr>
          <p:cNvGrpSpPr/>
          <p:nvPr/>
        </p:nvGrpSpPr>
        <p:grpSpPr>
          <a:xfrm>
            <a:off x="708205" y="2063933"/>
            <a:ext cx="7680145" cy="850717"/>
            <a:chOff x="708205" y="3703050"/>
            <a:chExt cx="7680145" cy="8507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539BF1-60BE-4A1A-86E8-698DE65D6E19}"/>
                </a:ext>
              </a:extLst>
            </p:cNvPr>
            <p:cNvGrpSpPr/>
            <p:nvPr/>
          </p:nvGrpSpPr>
          <p:grpSpPr>
            <a:xfrm>
              <a:off x="708205" y="3703050"/>
              <a:ext cx="7680145" cy="850717"/>
              <a:chOff x="708205" y="1584961"/>
              <a:chExt cx="7680145" cy="85071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35D914-B1F8-41CE-859A-12A151D1FCC1}"/>
                  </a:ext>
                </a:extLst>
              </p:cNvPr>
              <p:cNvSpPr/>
              <p:nvPr/>
            </p:nvSpPr>
            <p:spPr>
              <a:xfrm>
                <a:off x="755650" y="1584961"/>
                <a:ext cx="7632700" cy="85071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B7017E-2C5C-4FC6-AAAD-217E59AD1E43}"/>
                  </a:ext>
                </a:extLst>
              </p:cNvPr>
              <p:cNvSpPr/>
              <p:nvPr/>
            </p:nvSpPr>
            <p:spPr>
              <a:xfrm rot="2700000">
                <a:off x="708205" y="1961978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CA0198-49D4-4A11-BCAB-0B62D9C986C8}"/>
                </a:ext>
              </a:extLst>
            </p:cNvPr>
            <p:cNvSpPr txBox="1"/>
            <p:nvPr/>
          </p:nvSpPr>
          <p:spPr>
            <a:xfrm>
              <a:off x="896981" y="3752926"/>
              <a:ext cx="7342144" cy="699404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The main ingredients of barfi are condensed milk and sugar. They might be made with flour or ground nuts and flavoured with fruits and spices.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194E1-4BC7-4EC3-BE2D-8AE96C6243F1}"/>
              </a:ext>
            </a:extLst>
          </p:cNvPr>
          <p:cNvSpPr/>
          <p:nvPr/>
        </p:nvSpPr>
        <p:spPr>
          <a:xfrm rot="2700000">
            <a:off x="708205" y="1702350"/>
            <a:ext cx="94891" cy="94891"/>
          </a:xfrm>
          <a:prstGeom prst="rect">
            <a:avLst/>
          </a:prstGeom>
          <a:solidFill>
            <a:srgbClr val="2898A8"/>
          </a:solidFill>
          <a:ln w="28575">
            <a:solidFill>
              <a:srgbClr val="28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49DCC8-439E-4687-98BA-EB58F14B71E4}"/>
              </a:ext>
            </a:extLst>
          </p:cNvPr>
          <p:cNvSpPr txBox="1"/>
          <p:nvPr/>
        </p:nvSpPr>
        <p:spPr>
          <a:xfrm>
            <a:off x="896982" y="1530062"/>
            <a:ext cx="5056143" cy="4224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>
                <a:latin typeface="+mj-lt"/>
              </a:rPr>
              <a:t>Barfi</a:t>
            </a:r>
            <a:endParaRPr lang="en-GB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99346-E74A-4C1F-8777-75B23BA2B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0" b="5983"/>
          <a:stretch/>
        </p:blipFill>
        <p:spPr>
          <a:xfrm>
            <a:off x="2312987" y="3051062"/>
            <a:ext cx="4518025" cy="3041763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3A2301D9-8ACC-4DF2-9767-FE30C0B94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545" y="6245477"/>
            <a:ext cx="3564910" cy="975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GB" altLang="en-US" sz="500" dirty="0">
                <a:latin typeface="Arial" panose="020B0604020202020204" pitchFamily="34" charset="0"/>
                <a:ea typeface="Tuffy" panose="020B0603060100000000" pitchFamily="34" charset="0"/>
                <a:cs typeface="Arial" panose="020B0604020202020204" pitchFamily="34" charset="0"/>
              </a:rPr>
              <a:t>Photo courtesy of (</a:t>
            </a:r>
            <a:r>
              <a:rPr lang="en-GB" altLang="en-US" sz="500" dirty="0" err="1">
                <a:latin typeface="Arial" panose="020B0604020202020204" pitchFamily="34" charset="0"/>
                <a:ea typeface="Tuffy" panose="020B0603060100000000" pitchFamily="34" charset="0"/>
                <a:cs typeface="Arial" panose="020B0604020202020204" pitchFamily="34" charset="0"/>
              </a:rPr>
              <a:t>Soniya</a:t>
            </a:r>
            <a:r>
              <a:rPr lang="en-GB" altLang="en-US" sz="500" dirty="0">
                <a:latin typeface="Arial" panose="020B0604020202020204" pitchFamily="34" charset="0"/>
                <a:ea typeface="Tuffy" panose="020B0603060100000000" pitchFamily="34" charset="0"/>
                <a:cs typeface="Arial" panose="020B0604020202020204" pitchFamily="34" charset="0"/>
              </a:rPr>
              <a:t> Goyal@flickr.com) - granted under creative commons licence – attribution</a:t>
            </a:r>
          </a:p>
        </p:txBody>
      </p:sp>
    </p:spTree>
    <p:extLst>
      <p:ext uri="{BB962C8B-B14F-4D97-AF65-F5344CB8AC3E}">
        <p14:creationId xmlns:p14="http://schemas.microsoft.com/office/powerpoint/2010/main" val="44007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Sweet Treats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F9AB5B-BF48-4FEB-9AB4-C60C068E735C}"/>
              </a:ext>
            </a:extLst>
          </p:cNvPr>
          <p:cNvGrpSpPr/>
          <p:nvPr/>
        </p:nvGrpSpPr>
        <p:grpSpPr>
          <a:xfrm>
            <a:off x="708205" y="2063933"/>
            <a:ext cx="7680145" cy="850717"/>
            <a:chOff x="708205" y="3703050"/>
            <a:chExt cx="7680145" cy="8507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539BF1-60BE-4A1A-86E8-698DE65D6E19}"/>
                </a:ext>
              </a:extLst>
            </p:cNvPr>
            <p:cNvGrpSpPr/>
            <p:nvPr/>
          </p:nvGrpSpPr>
          <p:grpSpPr>
            <a:xfrm>
              <a:off x="708205" y="3703050"/>
              <a:ext cx="7680145" cy="850717"/>
              <a:chOff x="708205" y="1584961"/>
              <a:chExt cx="7680145" cy="85071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35D914-B1F8-41CE-859A-12A151D1FCC1}"/>
                  </a:ext>
                </a:extLst>
              </p:cNvPr>
              <p:cNvSpPr/>
              <p:nvPr/>
            </p:nvSpPr>
            <p:spPr>
              <a:xfrm>
                <a:off x="755650" y="1584961"/>
                <a:ext cx="7632700" cy="85071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B7017E-2C5C-4FC6-AAAD-217E59AD1E43}"/>
                  </a:ext>
                </a:extLst>
              </p:cNvPr>
              <p:cNvSpPr/>
              <p:nvPr/>
            </p:nvSpPr>
            <p:spPr>
              <a:xfrm rot="2700000">
                <a:off x="708205" y="1961978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CA0198-49D4-4A11-BCAB-0B62D9C986C8}"/>
                </a:ext>
              </a:extLst>
            </p:cNvPr>
            <p:cNvSpPr txBox="1"/>
            <p:nvPr/>
          </p:nvSpPr>
          <p:spPr>
            <a:xfrm>
              <a:off x="896981" y="3752926"/>
              <a:ext cx="7342144" cy="699404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Halwa is made from butter, milk and sugar. Nuts are often added and sometimes even carrots.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194E1-4BC7-4EC3-BE2D-8AE96C6243F1}"/>
              </a:ext>
            </a:extLst>
          </p:cNvPr>
          <p:cNvSpPr/>
          <p:nvPr/>
        </p:nvSpPr>
        <p:spPr>
          <a:xfrm rot="2700000">
            <a:off x="708205" y="1702350"/>
            <a:ext cx="94891" cy="94891"/>
          </a:xfrm>
          <a:prstGeom prst="rect">
            <a:avLst/>
          </a:prstGeom>
          <a:solidFill>
            <a:srgbClr val="2898A8"/>
          </a:solidFill>
          <a:ln w="28575">
            <a:solidFill>
              <a:srgbClr val="28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49DCC8-439E-4687-98BA-EB58F14B71E4}"/>
              </a:ext>
            </a:extLst>
          </p:cNvPr>
          <p:cNvSpPr txBox="1"/>
          <p:nvPr/>
        </p:nvSpPr>
        <p:spPr>
          <a:xfrm>
            <a:off x="896982" y="1530062"/>
            <a:ext cx="5056143" cy="4224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 dirty="0">
                <a:latin typeface="+mj-lt"/>
              </a:rPr>
              <a:t>Halwa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3E99B-674E-4594-93E4-8E6BBB8CBD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43" y="3036490"/>
            <a:ext cx="4075113" cy="3056335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97B61C95-BE70-41E9-9B38-B964D6C78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545" y="6245477"/>
            <a:ext cx="3564910" cy="975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GB" altLang="en-US" sz="500" dirty="0">
                <a:latin typeface="Arial" panose="020B0604020202020204" pitchFamily="34" charset="0"/>
                <a:ea typeface="Tuffy" panose="020B0603060100000000" pitchFamily="34" charset="0"/>
                <a:cs typeface="Arial" panose="020B0604020202020204" pitchFamily="34" charset="0"/>
              </a:rPr>
              <a:t>Photo courtesy of (Sameer Goyal@flickr.com) - granted under creative commons licence – attribution</a:t>
            </a:r>
          </a:p>
        </p:txBody>
      </p:sp>
    </p:spTree>
    <p:extLst>
      <p:ext uri="{BB962C8B-B14F-4D97-AF65-F5344CB8AC3E}">
        <p14:creationId xmlns:p14="http://schemas.microsoft.com/office/powerpoint/2010/main" val="106246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spc="-70" dirty="0">
                <a:latin typeface="+mj-lt"/>
              </a:rPr>
              <a:t>Sweet Recipe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27BBD6-432E-490F-B4EF-E1244DF858EF}"/>
              </a:ext>
            </a:extLst>
          </p:cNvPr>
          <p:cNvGrpSpPr/>
          <p:nvPr/>
        </p:nvGrpSpPr>
        <p:grpSpPr>
          <a:xfrm>
            <a:off x="710745" y="1658394"/>
            <a:ext cx="4318455" cy="1075282"/>
            <a:chOff x="708205" y="1940925"/>
            <a:chExt cx="4318455" cy="107528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AF39761-AA96-4919-B813-5F7CA805B05E}"/>
                </a:ext>
              </a:extLst>
            </p:cNvPr>
            <p:cNvGrpSpPr/>
            <p:nvPr/>
          </p:nvGrpSpPr>
          <p:grpSpPr>
            <a:xfrm>
              <a:off x="708205" y="1940925"/>
              <a:ext cx="4318455" cy="1075282"/>
              <a:chOff x="708205" y="1584961"/>
              <a:chExt cx="4318455" cy="107528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A6ECC4-3C6F-410A-85DA-3D983AFF6D3B}"/>
                  </a:ext>
                </a:extLst>
              </p:cNvPr>
              <p:cNvSpPr/>
              <p:nvPr/>
            </p:nvSpPr>
            <p:spPr>
              <a:xfrm>
                <a:off x="755650" y="1584961"/>
                <a:ext cx="4271010" cy="10752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F5E1556-39D2-4115-A9EA-4BCF60E27EB1}"/>
                  </a:ext>
                </a:extLst>
              </p:cNvPr>
              <p:cNvSpPr/>
              <p:nvPr/>
            </p:nvSpPr>
            <p:spPr>
              <a:xfrm rot="2700000">
                <a:off x="708205" y="2077912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18E042-E469-47E1-B379-ADB7E007C1E3}"/>
                </a:ext>
              </a:extLst>
            </p:cNvPr>
            <p:cNvSpPr txBox="1"/>
            <p:nvPr/>
          </p:nvSpPr>
          <p:spPr>
            <a:xfrm>
              <a:off x="896981" y="1971751"/>
              <a:ext cx="3758204" cy="976403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spc="-80" dirty="0"/>
                <a:t>If you were celebrating a special occasion like Diwali, what sweet food would you choose to help you celebrate?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BFF8A2B-39F7-4DD0-A3E3-BF29A0FDBB51}"/>
              </a:ext>
            </a:extLst>
          </p:cNvPr>
          <p:cNvGrpSpPr/>
          <p:nvPr/>
        </p:nvGrpSpPr>
        <p:grpSpPr>
          <a:xfrm>
            <a:off x="710745" y="2905091"/>
            <a:ext cx="4318455" cy="1619284"/>
            <a:chOff x="708205" y="1940924"/>
            <a:chExt cx="4318455" cy="161928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EADB249-0B99-4933-B5BB-5397DAFE1D54}"/>
                </a:ext>
              </a:extLst>
            </p:cNvPr>
            <p:cNvGrpSpPr/>
            <p:nvPr/>
          </p:nvGrpSpPr>
          <p:grpSpPr>
            <a:xfrm>
              <a:off x="708205" y="1940924"/>
              <a:ext cx="4318455" cy="1619284"/>
              <a:chOff x="708205" y="1584960"/>
              <a:chExt cx="4318455" cy="161928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A689C42-5EB2-4F91-AB19-612E1C3627C0}"/>
                  </a:ext>
                </a:extLst>
              </p:cNvPr>
              <p:cNvSpPr/>
              <p:nvPr/>
            </p:nvSpPr>
            <p:spPr>
              <a:xfrm>
                <a:off x="755650" y="1584960"/>
                <a:ext cx="4271010" cy="161928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4800691-9A74-4E26-BF2C-039A4AFD9F2A}"/>
                  </a:ext>
                </a:extLst>
              </p:cNvPr>
              <p:cNvSpPr/>
              <p:nvPr/>
            </p:nvSpPr>
            <p:spPr>
              <a:xfrm rot="2700000">
                <a:off x="708205" y="2344612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6E4F1-95A3-4DCF-B9E4-C7150F860164}"/>
                </a:ext>
              </a:extLst>
            </p:cNvPr>
            <p:cNvSpPr txBox="1"/>
            <p:nvPr/>
          </p:nvSpPr>
          <p:spPr>
            <a:xfrm>
              <a:off x="896982" y="1971751"/>
              <a:ext cx="3672477" cy="1530401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Your task is to design a new sweet for a religious celebration. The sweet might be something that is eaten as part of a bigger feast, or could be given as a gift.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16BE3B-FEC2-4171-86DC-5E59A70DB467}"/>
              </a:ext>
            </a:extLst>
          </p:cNvPr>
          <p:cNvGrpSpPr/>
          <p:nvPr/>
        </p:nvGrpSpPr>
        <p:grpSpPr>
          <a:xfrm>
            <a:off x="710745" y="4702141"/>
            <a:ext cx="4337505" cy="517559"/>
            <a:chOff x="708205" y="1940924"/>
            <a:chExt cx="4337505" cy="5175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02698C-9E67-4B88-B53A-CD7E7D91A6D3}"/>
                </a:ext>
              </a:extLst>
            </p:cNvPr>
            <p:cNvGrpSpPr/>
            <p:nvPr/>
          </p:nvGrpSpPr>
          <p:grpSpPr>
            <a:xfrm>
              <a:off x="708205" y="1940924"/>
              <a:ext cx="4337505" cy="517559"/>
              <a:chOff x="708205" y="1584960"/>
              <a:chExt cx="4337505" cy="51755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1423BDD-74B1-4C84-A904-BDE601A082CA}"/>
                  </a:ext>
                </a:extLst>
              </p:cNvPr>
              <p:cNvSpPr/>
              <p:nvPr/>
            </p:nvSpPr>
            <p:spPr>
              <a:xfrm>
                <a:off x="755650" y="1584960"/>
                <a:ext cx="4290060" cy="51755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0ECFE5-FAC5-4676-B2B4-B38A1BCEBB88}"/>
                  </a:ext>
                </a:extLst>
              </p:cNvPr>
              <p:cNvSpPr/>
              <p:nvPr/>
            </p:nvSpPr>
            <p:spPr>
              <a:xfrm rot="2700000">
                <a:off x="708205" y="1794067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C5DA92-F36D-4DCD-9E50-39AB3C602D6C}"/>
                </a:ext>
              </a:extLst>
            </p:cNvPr>
            <p:cNvSpPr txBox="1"/>
            <p:nvPr/>
          </p:nvSpPr>
          <p:spPr>
            <a:xfrm>
              <a:off x="896981" y="1971751"/>
              <a:ext cx="3853454" cy="422405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spc="-100" dirty="0"/>
                <a:t>Design your new sweet and write a recipe.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108F86-15EF-4153-92AB-B6F6941B8EC0}"/>
              </a:ext>
            </a:extLst>
          </p:cNvPr>
          <p:cNvGrpSpPr/>
          <p:nvPr/>
        </p:nvGrpSpPr>
        <p:grpSpPr>
          <a:xfrm>
            <a:off x="710745" y="5413341"/>
            <a:ext cx="4337505" cy="517559"/>
            <a:chOff x="708205" y="1940924"/>
            <a:chExt cx="4337505" cy="5175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C194693-4448-40A8-BB9D-14ACF01F23E8}"/>
                </a:ext>
              </a:extLst>
            </p:cNvPr>
            <p:cNvGrpSpPr/>
            <p:nvPr/>
          </p:nvGrpSpPr>
          <p:grpSpPr>
            <a:xfrm>
              <a:off x="708205" y="1940924"/>
              <a:ext cx="4337505" cy="517559"/>
              <a:chOff x="708205" y="1584960"/>
              <a:chExt cx="4337505" cy="5175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1AD571-4B3E-4F35-B256-651CCDC47394}"/>
                  </a:ext>
                </a:extLst>
              </p:cNvPr>
              <p:cNvSpPr/>
              <p:nvPr/>
            </p:nvSpPr>
            <p:spPr>
              <a:xfrm>
                <a:off x="755650" y="1584960"/>
                <a:ext cx="4290060" cy="51755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A12F804-7B9E-410B-ADD0-15C9AFABD25A}"/>
                  </a:ext>
                </a:extLst>
              </p:cNvPr>
              <p:cNvSpPr/>
              <p:nvPr/>
            </p:nvSpPr>
            <p:spPr>
              <a:xfrm rot="2700000">
                <a:off x="708205" y="1794067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7FD82-9E6C-403A-B93B-5AC37F6FC00B}"/>
                </a:ext>
              </a:extLst>
            </p:cNvPr>
            <p:cNvSpPr txBox="1"/>
            <p:nvPr/>
          </p:nvSpPr>
          <p:spPr>
            <a:xfrm>
              <a:off x="896981" y="1971751"/>
              <a:ext cx="3853454" cy="422405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What will our new sweets be like?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8AC0FD-1A18-47C2-991D-91F3C310A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0" t="12693" r="39584"/>
          <a:stretch/>
        </p:blipFill>
        <p:spPr>
          <a:xfrm>
            <a:off x="4791074" y="1638299"/>
            <a:ext cx="3076575" cy="4324349"/>
          </a:xfrm>
          <a:prstGeom prst="rect">
            <a:avLst/>
          </a:prstGeom>
          <a:effectLst>
            <a:outerShdw blurRad="508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DA4E2-586C-48FD-8841-B3D4B0059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70" t="12308" r="39584"/>
          <a:stretch/>
        </p:blipFill>
        <p:spPr>
          <a:xfrm>
            <a:off x="5100638" y="1638299"/>
            <a:ext cx="3062288" cy="4323230"/>
          </a:xfrm>
          <a:prstGeom prst="rect">
            <a:avLst/>
          </a:prstGeom>
          <a:effectLst>
            <a:outerShdw blurRad="508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29C65-3A8D-43ED-8541-6C473EB66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1" t="12116" r="39688"/>
          <a:stretch/>
        </p:blipFill>
        <p:spPr>
          <a:xfrm>
            <a:off x="5410200" y="1638299"/>
            <a:ext cx="3046917" cy="4324351"/>
          </a:xfrm>
          <a:prstGeom prst="rect">
            <a:avLst/>
          </a:prstGeom>
          <a:effectLst>
            <a:outerShdw blurRad="50800" sx="101000" sy="101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10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spc="-70" dirty="0">
                <a:latin typeface="+mj-lt"/>
              </a:rPr>
              <a:t>Feast!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7C3F6-EBD2-4324-BD56-9F2DD8C0F08D}"/>
              </a:ext>
            </a:extLst>
          </p:cNvPr>
          <p:cNvSpPr/>
          <p:nvPr/>
        </p:nvSpPr>
        <p:spPr>
          <a:xfrm rot="2700000">
            <a:off x="708205" y="1702350"/>
            <a:ext cx="94891" cy="94891"/>
          </a:xfrm>
          <a:prstGeom prst="rect">
            <a:avLst/>
          </a:prstGeom>
          <a:solidFill>
            <a:srgbClr val="2898A8"/>
          </a:solidFill>
          <a:ln w="28575">
            <a:solidFill>
              <a:srgbClr val="28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240B7-6136-492E-AB4A-46C7CAE55E95}"/>
              </a:ext>
            </a:extLst>
          </p:cNvPr>
          <p:cNvSpPr txBox="1"/>
          <p:nvPr/>
        </p:nvSpPr>
        <p:spPr>
          <a:xfrm>
            <a:off x="896982" y="1530062"/>
            <a:ext cx="7491368" cy="4224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 dirty="0">
                <a:latin typeface="+mj-lt"/>
              </a:rPr>
              <a:t>Do you know of any other religious celebrations that include food?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C86D-C339-4D64-B45A-634ABA11937D}"/>
              </a:ext>
            </a:extLst>
          </p:cNvPr>
          <p:cNvSpPr/>
          <p:nvPr/>
        </p:nvSpPr>
        <p:spPr>
          <a:xfrm>
            <a:off x="3662373" y="4453910"/>
            <a:ext cx="18329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To break the fast during Ramadan, Muslims eat </a:t>
            </a:r>
            <a:r>
              <a:rPr lang="en-GB" dirty="0" err="1"/>
              <a:t>iftar</a:t>
            </a:r>
            <a:r>
              <a:rPr lang="en-GB" dirty="0"/>
              <a:t>, a special evening meal.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B85FF2-6830-4DB2-912F-EAA2E5F41056}"/>
              </a:ext>
            </a:extLst>
          </p:cNvPr>
          <p:cNvSpPr/>
          <p:nvPr/>
        </p:nvSpPr>
        <p:spPr>
          <a:xfrm>
            <a:off x="910294" y="4453910"/>
            <a:ext cx="18329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A special meal is eaten during the Jewish festival of Passover.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5E05B3-0576-4409-9A5C-BF3002BCFDAE}"/>
              </a:ext>
            </a:extLst>
          </p:cNvPr>
          <p:cNvSpPr/>
          <p:nvPr/>
        </p:nvSpPr>
        <p:spPr>
          <a:xfrm>
            <a:off x="6467719" y="4453910"/>
            <a:ext cx="18329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Pancakes are eaten on Shrove Tuesday to use up fatty foods before Lent begins.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1525B7-64AE-46C4-8166-728FE880065A}"/>
              </a:ext>
            </a:extLst>
          </p:cNvPr>
          <p:cNvGrpSpPr/>
          <p:nvPr/>
        </p:nvGrpSpPr>
        <p:grpSpPr>
          <a:xfrm>
            <a:off x="839800" y="2190313"/>
            <a:ext cx="1965539" cy="2197041"/>
            <a:chOff x="839800" y="2190313"/>
            <a:chExt cx="1965539" cy="21970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A583BF8-9C88-47E6-B18E-08CDABF8ADB4}"/>
                </a:ext>
              </a:extLst>
            </p:cNvPr>
            <p:cNvGrpSpPr/>
            <p:nvPr/>
          </p:nvGrpSpPr>
          <p:grpSpPr>
            <a:xfrm>
              <a:off x="839800" y="2190313"/>
              <a:ext cx="1965539" cy="2197041"/>
              <a:chOff x="901341" y="2260963"/>
              <a:chExt cx="1108166" cy="123868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F3631FD-06B8-4690-B943-3CB5D6A3B3A3}"/>
                  </a:ext>
                </a:extLst>
              </p:cNvPr>
              <p:cNvSpPr/>
              <p:nvPr/>
            </p:nvSpPr>
            <p:spPr>
              <a:xfrm>
                <a:off x="901341" y="2260963"/>
                <a:ext cx="1108166" cy="110816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B27DB077-9787-4214-A9F4-9D90425F4747}"/>
                  </a:ext>
                </a:extLst>
              </p:cNvPr>
              <p:cNvSpPr/>
              <p:nvPr/>
            </p:nvSpPr>
            <p:spPr>
              <a:xfrm rot="5400000">
                <a:off x="1304568" y="3231364"/>
                <a:ext cx="268285" cy="268285"/>
              </a:xfrm>
              <a:prstGeom prst="chevron">
                <a:avLst/>
              </a:prstGeom>
              <a:solidFill>
                <a:srgbClr val="2898A8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EB44D9-D6B5-438C-A2D9-90F8563B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490" y="2333117"/>
              <a:ext cx="1628298" cy="162632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99EC83-DA8B-4DC5-B53B-F444FE6DDEA5}"/>
              </a:ext>
            </a:extLst>
          </p:cNvPr>
          <p:cNvGrpSpPr/>
          <p:nvPr/>
        </p:nvGrpSpPr>
        <p:grpSpPr>
          <a:xfrm>
            <a:off x="3187082" y="2130640"/>
            <a:ext cx="2629149" cy="2256714"/>
            <a:chOff x="3187082" y="2130640"/>
            <a:chExt cx="2629149" cy="22567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55F31C1-8448-4E5D-8A57-34BD3C535146}"/>
                </a:ext>
              </a:extLst>
            </p:cNvPr>
            <p:cNvGrpSpPr/>
            <p:nvPr/>
          </p:nvGrpSpPr>
          <p:grpSpPr>
            <a:xfrm>
              <a:off x="3589230" y="2190313"/>
              <a:ext cx="1965539" cy="2197041"/>
              <a:chOff x="901341" y="2260963"/>
              <a:chExt cx="1108166" cy="123868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4638FB-8DB4-4A27-9B63-40AB9F2F4AE6}"/>
                  </a:ext>
                </a:extLst>
              </p:cNvPr>
              <p:cNvSpPr/>
              <p:nvPr/>
            </p:nvSpPr>
            <p:spPr>
              <a:xfrm>
                <a:off x="901341" y="2260963"/>
                <a:ext cx="1108166" cy="110816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Arrow: Chevron 12">
                <a:extLst>
                  <a:ext uri="{FF2B5EF4-FFF2-40B4-BE49-F238E27FC236}">
                    <a16:creationId xmlns:a16="http://schemas.microsoft.com/office/drawing/2014/main" id="{37ADB17F-B0DC-4B8C-8422-1463BEECE146}"/>
                  </a:ext>
                </a:extLst>
              </p:cNvPr>
              <p:cNvSpPr/>
              <p:nvPr/>
            </p:nvSpPr>
            <p:spPr>
              <a:xfrm rot="5400000">
                <a:off x="1304568" y="3231364"/>
                <a:ext cx="268285" cy="268285"/>
              </a:xfrm>
              <a:prstGeom prst="chevron">
                <a:avLst/>
              </a:prstGeom>
              <a:solidFill>
                <a:srgbClr val="2898A8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19D0BD-2882-43F3-9735-B4CF009DF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082" y="2130640"/>
              <a:ext cx="2629149" cy="185911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7795C0-8ACC-4EF3-9DB5-6BA008A94556}"/>
              </a:ext>
            </a:extLst>
          </p:cNvPr>
          <p:cNvGrpSpPr/>
          <p:nvPr/>
        </p:nvGrpSpPr>
        <p:grpSpPr>
          <a:xfrm>
            <a:off x="6135908" y="2190313"/>
            <a:ext cx="2456627" cy="2197041"/>
            <a:chOff x="6135908" y="2190313"/>
            <a:chExt cx="2456627" cy="219704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C03A81E-7C10-435E-9B05-D1D5543B9C22}"/>
                </a:ext>
              </a:extLst>
            </p:cNvPr>
            <p:cNvGrpSpPr/>
            <p:nvPr/>
          </p:nvGrpSpPr>
          <p:grpSpPr>
            <a:xfrm>
              <a:off x="6397227" y="2190313"/>
              <a:ext cx="1965539" cy="2197041"/>
              <a:chOff x="901341" y="2260963"/>
              <a:chExt cx="1108166" cy="123868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808B389-DFEB-4B36-B9EC-F863D79FB1BC}"/>
                  </a:ext>
                </a:extLst>
              </p:cNvPr>
              <p:cNvSpPr/>
              <p:nvPr/>
            </p:nvSpPr>
            <p:spPr>
              <a:xfrm>
                <a:off x="901341" y="2260963"/>
                <a:ext cx="1108166" cy="110816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B44199C7-979F-47C0-BBFE-CB17DB8080F2}"/>
                  </a:ext>
                </a:extLst>
              </p:cNvPr>
              <p:cNvSpPr/>
              <p:nvPr/>
            </p:nvSpPr>
            <p:spPr>
              <a:xfrm rot="5400000">
                <a:off x="1304568" y="3231364"/>
                <a:ext cx="268285" cy="268285"/>
              </a:xfrm>
              <a:prstGeom prst="chevron">
                <a:avLst/>
              </a:prstGeom>
              <a:solidFill>
                <a:srgbClr val="2898A8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A56496E-AB26-4110-96BC-239F94EBC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908" y="2201661"/>
              <a:ext cx="2456627" cy="1646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56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spc="-70" dirty="0">
                <a:latin typeface="+mj-lt"/>
              </a:rPr>
              <a:t>Feast!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7191AD-694A-471C-A789-147D5494404B}"/>
              </a:ext>
            </a:extLst>
          </p:cNvPr>
          <p:cNvGrpSpPr/>
          <p:nvPr/>
        </p:nvGrpSpPr>
        <p:grpSpPr>
          <a:xfrm>
            <a:off x="708205" y="2151021"/>
            <a:ext cx="5797098" cy="557347"/>
            <a:chOff x="708205" y="3703050"/>
            <a:chExt cx="5797098" cy="5573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03FAD6A-C258-404B-9DA2-8DCFCE2F8779}"/>
                </a:ext>
              </a:extLst>
            </p:cNvPr>
            <p:cNvGrpSpPr/>
            <p:nvPr/>
          </p:nvGrpSpPr>
          <p:grpSpPr>
            <a:xfrm>
              <a:off x="708205" y="3703050"/>
              <a:ext cx="5797098" cy="557347"/>
              <a:chOff x="708205" y="1584961"/>
              <a:chExt cx="5797098" cy="55734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3255F6C-C862-4D37-8E51-F607D7B4B324}"/>
                  </a:ext>
                </a:extLst>
              </p:cNvPr>
              <p:cNvSpPr/>
              <p:nvPr/>
            </p:nvSpPr>
            <p:spPr>
              <a:xfrm>
                <a:off x="755650" y="1584961"/>
                <a:ext cx="5749653" cy="55734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B3562D5-F138-4618-8962-461BC4312139}"/>
                  </a:ext>
                </a:extLst>
              </p:cNvPr>
              <p:cNvSpPr/>
              <p:nvPr/>
            </p:nvSpPr>
            <p:spPr>
              <a:xfrm rot="2700000">
                <a:off x="708205" y="1822640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F65A62-832A-4958-9BB3-61456447FD3A}"/>
                </a:ext>
              </a:extLst>
            </p:cNvPr>
            <p:cNvSpPr txBox="1"/>
            <p:nvPr/>
          </p:nvSpPr>
          <p:spPr>
            <a:xfrm>
              <a:off x="896981" y="3752926"/>
              <a:ext cx="4145282" cy="422405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Sometimes, food is used symbolically. 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D884C41-09C8-4FC1-815F-A54C0D2CE7F6}"/>
              </a:ext>
            </a:extLst>
          </p:cNvPr>
          <p:cNvSpPr/>
          <p:nvPr/>
        </p:nvSpPr>
        <p:spPr>
          <a:xfrm rot="2700000">
            <a:off x="708205" y="1702350"/>
            <a:ext cx="94891" cy="94891"/>
          </a:xfrm>
          <a:prstGeom prst="rect">
            <a:avLst/>
          </a:prstGeom>
          <a:solidFill>
            <a:srgbClr val="2898A8"/>
          </a:solidFill>
          <a:ln w="28575">
            <a:solidFill>
              <a:srgbClr val="28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5C8F9-C5CB-4664-AA79-E4204A83C9B2}"/>
              </a:ext>
            </a:extLst>
          </p:cNvPr>
          <p:cNvSpPr txBox="1"/>
          <p:nvPr/>
        </p:nvSpPr>
        <p:spPr>
          <a:xfrm>
            <a:off x="896982" y="1530062"/>
            <a:ext cx="7491368" cy="4224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 dirty="0">
                <a:latin typeface="+mj-lt"/>
              </a:rPr>
              <a:t>Why do you think food is used in religious celebrations?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42001C-985B-4BEB-A547-65E55E339FE7}"/>
              </a:ext>
            </a:extLst>
          </p:cNvPr>
          <p:cNvGrpSpPr/>
          <p:nvPr/>
        </p:nvGrpSpPr>
        <p:grpSpPr>
          <a:xfrm>
            <a:off x="708205" y="2987043"/>
            <a:ext cx="5797098" cy="1358535"/>
            <a:chOff x="708205" y="3703049"/>
            <a:chExt cx="5797098" cy="13585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F92563-8BEC-4E84-B14C-8C575C988194}"/>
                </a:ext>
              </a:extLst>
            </p:cNvPr>
            <p:cNvGrpSpPr/>
            <p:nvPr/>
          </p:nvGrpSpPr>
          <p:grpSpPr>
            <a:xfrm>
              <a:off x="708205" y="3703049"/>
              <a:ext cx="5797098" cy="1358535"/>
              <a:chOff x="708205" y="1584960"/>
              <a:chExt cx="5797098" cy="135853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0E7DE31-EC7A-4A9B-B0F0-CA31252C8381}"/>
                  </a:ext>
                </a:extLst>
              </p:cNvPr>
              <p:cNvSpPr/>
              <p:nvPr/>
            </p:nvSpPr>
            <p:spPr>
              <a:xfrm>
                <a:off x="755650" y="1584960"/>
                <a:ext cx="5749653" cy="13585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02589BE-7E0E-45A7-AA0E-CED1E46ACE4E}"/>
                  </a:ext>
                </a:extLst>
              </p:cNvPr>
              <p:cNvSpPr/>
              <p:nvPr/>
            </p:nvSpPr>
            <p:spPr>
              <a:xfrm rot="2700000">
                <a:off x="708205" y="2214533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96EE0E-4A7F-44A6-86B3-16ECB7689349}"/>
                </a:ext>
              </a:extLst>
            </p:cNvPr>
            <p:cNvSpPr txBox="1"/>
            <p:nvPr/>
          </p:nvSpPr>
          <p:spPr>
            <a:xfrm>
              <a:off x="896981" y="3752926"/>
              <a:ext cx="3614059" cy="1253402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The </a:t>
              </a:r>
              <a:r>
                <a:rPr lang="en-GB" dirty="0" err="1"/>
                <a:t>seder</a:t>
              </a:r>
              <a:r>
                <a:rPr lang="en-GB" dirty="0"/>
                <a:t> plate during the Jewish festival of Passover contains foods that symbolise different parts of the story of the Jewish people.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121999E-C0B6-4C1D-B3E8-83F1899D4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046515"/>
            <a:ext cx="3816350" cy="381172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3C47ACD-18ED-4636-A149-849B1EDDDF31}"/>
              </a:ext>
            </a:extLst>
          </p:cNvPr>
          <p:cNvGrpSpPr/>
          <p:nvPr/>
        </p:nvGrpSpPr>
        <p:grpSpPr>
          <a:xfrm>
            <a:off x="712556" y="2146664"/>
            <a:ext cx="7675794" cy="1040673"/>
            <a:chOff x="708205" y="3703050"/>
            <a:chExt cx="7675794" cy="10406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DDFB5D-FC43-48FB-9195-E1CB90DF53AD}"/>
                </a:ext>
              </a:extLst>
            </p:cNvPr>
            <p:cNvGrpSpPr/>
            <p:nvPr/>
          </p:nvGrpSpPr>
          <p:grpSpPr>
            <a:xfrm>
              <a:off x="708205" y="3703050"/>
              <a:ext cx="7675794" cy="1040673"/>
              <a:chOff x="708205" y="1584961"/>
              <a:chExt cx="7675794" cy="104067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316FF3-BB87-448D-9034-B6AEFE66DB7D}"/>
                  </a:ext>
                </a:extLst>
              </p:cNvPr>
              <p:cNvSpPr/>
              <p:nvPr/>
            </p:nvSpPr>
            <p:spPr>
              <a:xfrm>
                <a:off x="755650" y="1584961"/>
                <a:ext cx="7628349" cy="104067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CC02457-DAEB-494D-A183-7A342AB21F49}"/>
                  </a:ext>
                </a:extLst>
              </p:cNvPr>
              <p:cNvSpPr/>
              <p:nvPr/>
            </p:nvSpPr>
            <p:spPr>
              <a:xfrm rot="2700000">
                <a:off x="708205" y="2057772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9002CD-E1EF-4C43-9251-FBD4A5E7A658}"/>
                </a:ext>
              </a:extLst>
            </p:cNvPr>
            <p:cNvSpPr txBox="1"/>
            <p:nvPr/>
          </p:nvSpPr>
          <p:spPr>
            <a:xfrm>
              <a:off x="896981" y="3752926"/>
              <a:ext cx="7389228" cy="976403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Other times, rarer foods, or rich or sweet foods, are used to mark how special a time is to a religion. This is like the sweets given as gifts at Diwali.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AA58BFD-F3D1-4E44-9676-22137E2FF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3" y="3352800"/>
            <a:ext cx="5144617" cy="28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 bwMode="auto">
          <a:xfrm>
            <a:off x="503239" y="2930434"/>
            <a:ext cx="8137524" cy="341480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503239" y="512763"/>
            <a:ext cx="8137524" cy="2193019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28650" y="3071286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b="0" dirty="0">
                <a:latin typeface="Twinkl SemiBold" pitchFamily="2" charset="0"/>
              </a:rPr>
              <a:t>Success Criteria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48" y="734785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b="0" dirty="0">
                <a:latin typeface="Twinkl SemiBold" pitchFamily="2" charset="0"/>
              </a:rPr>
              <a:t>Aim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4294967295"/>
          </p:nvPr>
        </p:nvSpPr>
        <p:spPr>
          <a:xfrm>
            <a:off x="628650" y="1127760"/>
            <a:ext cx="7886700" cy="1409700"/>
          </a:xfrm>
        </p:spPr>
        <p:txBody>
          <a:bodyPr>
            <a:normAutofit/>
          </a:bodyPr>
          <a:lstStyle/>
          <a:p>
            <a:r>
              <a:rPr lang="en-GB" dirty="0"/>
              <a:t>To understand how food is used for celebration in religion.</a:t>
            </a:r>
          </a:p>
        </p:txBody>
      </p:sp>
      <p:sp>
        <p:nvSpPr>
          <p:cNvPr id="20" name="Content Placeholder 15"/>
          <p:cNvSpPr txBox="1">
            <a:spLocks/>
          </p:cNvSpPr>
          <p:nvPr/>
        </p:nvSpPr>
        <p:spPr>
          <a:xfrm>
            <a:off x="628650" y="3466802"/>
            <a:ext cx="7886700" cy="2707575"/>
          </a:xfrm>
          <a:prstGeom prst="rect">
            <a:avLst/>
          </a:prstGeom>
          <a:noFill/>
          <a:ln w="25400">
            <a:noFill/>
          </a:ln>
        </p:spPr>
        <p:txBody>
          <a:bodyPr vert="horz" lIns="180000" tIns="252000" rIns="252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winkl" pitchFamily="2" charset="0"/>
              </a:rPr>
              <a:t>I can share with others the foods that help me celebrate.</a:t>
            </a:r>
          </a:p>
          <a:p>
            <a:r>
              <a:rPr lang="en-GB" dirty="0">
                <a:latin typeface="Twinkl" pitchFamily="2" charset="0"/>
              </a:rPr>
              <a:t>I can explain some key facts about Diwali.</a:t>
            </a:r>
          </a:p>
          <a:p>
            <a:r>
              <a:rPr lang="en-GB" dirty="0">
                <a:latin typeface="Twinkl" pitchFamily="2" charset="0"/>
              </a:rPr>
              <a:t>I can name special foods for Diwali.</a:t>
            </a:r>
          </a:p>
          <a:p>
            <a:r>
              <a:rPr lang="en-GB" dirty="0">
                <a:latin typeface="Twinkl" pitchFamily="2" charset="0"/>
              </a:rPr>
              <a:t>I can talk about the reasons why and how food is used for celebrations.</a:t>
            </a:r>
          </a:p>
          <a:p>
            <a:r>
              <a:rPr lang="en-GB" dirty="0">
                <a:latin typeface="Twinkl" pitchFamily="2" charset="0"/>
              </a:rPr>
              <a:t>I can use key ingredients and vocabulary to create a celebratory food recipe.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452A4-E208-47A4-87B0-6F99D77E0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800" y="61200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1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94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75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 bwMode="auto">
          <a:xfrm>
            <a:off x="503239" y="2930434"/>
            <a:ext cx="8137524" cy="341480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503239" y="512763"/>
            <a:ext cx="8137524" cy="2193019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/>
              <a:t>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28650" y="3071286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b="0" dirty="0">
                <a:latin typeface="Twinkl SemiBold" pitchFamily="2" charset="0"/>
              </a:rPr>
              <a:t>Success Criteria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48" y="734785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b="0" dirty="0">
                <a:latin typeface="Twinkl SemiBold" pitchFamily="2" charset="0"/>
              </a:rPr>
              <a:t>Aim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4294967295"/>
          </p:nvPr>
        </p:nvSpPr>
        <p:spPr>
          <a:xfrm>
            <a:off x="628650" y="1127760"/>
            <a:ext cx="7886700" cy="1409700"/>
          </a:xfrm>
        </p:spPr>
        <p:txBody>
          <a:bodyPr>
            <a:normAutofit/>
          </a:bodyPr>
          <a:lstStyle/>
          <a:p>
            <a:r>
              <a:rPr lang="en-GB" dirty="0"/>
              <a:t>To understand how food is used for celebration in religion.</a:t>
            </a:r>
          </a:p>
        </p:txBody>
      </p:sp>
      <p:sp>
        <p:nvSpPr>
          <p:cNvPr id="20" name="Content Placeholder 15"/>
          <p:cNvSpPr txBox="1">
            <a:spLocks/>
          </p:cNvSpPr>
          <p:nvPr/>
        </p:nvSpPr>
        <p:spPr>
          <a:xfrm>
            <a:off x="628650" y="3466802"/>
            <a:ext cx="7886700" cy="2707575"/>
          </a:xfrm>
          <a:prstGeom prst="rect">
            <a:avLst/>
          </a:prstGeom>
          <a:noFill/>
          <a:ln w="25400">
            <a:noFill/>
          </a:ln>
        </p:spPr>
        <p:txBody>
          <a:bodyPr vert="horz" lIns="180000" tIns="252000" rIns="252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winkl" pitchFamily="2" charset="0"/>
              </a:rPr>
              <a:t>I can share with others the foods that help me celebrate.</a:t>
            </a:r>
          </a:p>
          <a:p>
            <a:r>
              <a:rPr lang="en-GB" dirty="0">
                <a:latin typeface="Twinkl" pitchFamily="2" charset="0"/>
              </a:rPr>
              <a:t>I can explain some key facts about Diwali.</a:t>
            </a:r>
          </a:p>
          <a:p>
            <a:r>
              <a:rPr lang="en-GB" dirty="0">
                <a:latin typeface="Twinkl" pitchFamily="2" charset="0"/>
              </a:rPr>
              <a:t>I can name special foods for Diwali.</a:t>
            </a:r>
          </a:p>
          <a:p>
            <a:r>
              <a:rPr lang="en-GB" dirty="0">
                <a:latin typeface="Twinkl" pitchFamily="2" charset="0"/>
              </a:rPr>
              <a:t>I can talk about the reasons why and how food is used for celebrations.</a:t>
            </a:r>
          </a:p>
          <a:p>
            <a:r>
              <a:rPr lang="en-GB" dirty="0">
                <a:latin typeface="Twinkl" pitchFamily="2" charset="0"/>
              </a:rPr>
              <a:t>I can use key ingredients and vocabulary to create a celebratory food recipe.</a:t>
            </a:r>
          </a:p>
        </p:txBody>
      </p:sp>
    </p:spTree>
    <p:extLst>
      <p:ext uri="{BB962C8B-B14F-4D97-AF65-F5344CB8AC3E}">
        <p14:creationId xmlns:p14="http://schemas.microsoft.com/office/powerpoint/2010/main" val="4472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BB8AED-BB8B-4CF7-A190-87853B2BEDCA}"/>
              </a:ext>
            </a:extLst>
          </p:cNvPr>
          <p:cNvGrpSpPr/>
          <p:nvPr/>
        </p:nvGrpSpPr>
        <p:grpSpPr>
          <a:xfrm>
            <a:off x="708205" y="1584960"/>
            <a:ext cx="5692596" cy="1367246"/>
            <a:chOff x="708205" y="1584960"/>
            <a:chExt cx="5692596" cy="13672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4D8B58-2A93-42C5-A5F6-F78516B9FFC7}"/>
                </a:ext>
              </a:extLst>
            </p:cNvPr>
            <p:cNvSpPr/>
            <p:nvPr/>
          </p:nvSpPr>
          <p:spPr>
            <a:xfrm>
              <a:off x="755651" y="1584960"/>
              <a:ext cx="5645150" cy="136724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89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83F4C6-F256-4F89-8F26-E641B485393D}"/>
                </a:ext>
              </a:extLst>
            </p:cNvPr>
            <p:cNvSpPr/>
            <p:nvPr/>
          </p:nvSpPr>
          <p:spPr>
            <a:xfrm rot="2700000">
              <a:off x="708205" y="2218337"/>
              <a:ext cx="94891" cy="948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89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Which Food Would You Choose?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983" y="1634837"/>
            <a:ext cx="4894218" cy="1253402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 dirty="0"/>
              <a:t>This is Amber. She is celebrating a big achievement but doesn’t know what food to have to help her celebrate. What would you recommend?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700BCE-D007-4293-BF1F-F30FFFCCC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76" y="1489166"/>
            <a:ext cx="3802331" cy="540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Festival of Lights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5D5DBF-0886-4022-AC85-7C7CE64FF72A}"/>
              </a:ext>
            </a:extLst>
          </p:cNvPr>
          <p:cNvSpPr/>
          <p:nvPr/>
        </p:nvSpPr>
        <p:spPr>
          <a:xfrm rot="2700000">
            <a:off x="708205" y="1702350"/>
            <a:ext cx="94891" cy="94891"/>
          </a:xfrm>
          <a:prstGeom prst="rect">
            <a:avLst/>
          </a:prstGeom>
          <a:solidFill>
            <a:srgbClr val="2898A8"/>
          </a:solidFill>
          <a:ln w="28575">
            <a:solidFill>
              <a:srgbClr val="28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CF791-EB0A-4DC2-81F8-E438EE495867}"/>
              </a:ext>
            </a:extLst>
          </p:cNvPr>
          <p:cNvSpPr txBox="1"/>
          <p:nvPr/>
        </p:nvSpPr>
        <p:spPr>
          <a:xfrm>
            <a:off x="896982" y="1530062"/>
            <a:ext cx="7399293" cy="4224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 dirty="0">
                <a:latin typeface="+mj-lt"/>
              </a:rPr>
              <a:t>What is Diwali?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E5D900-72C9-4D54-B836-BDFA59F2B48A}"/>
              </a:ext>
            </a:extLst>
          </p:cNvPr>
          <p:cNvGrpSpPr/>
          <p:nvPr/>
        </p:nvGrpSpPr>
        <p:grpSpPr>
          <a:xfrm>
            <a:off x="708205" y="2123800"/>
            <a:ext cx="7680145" cy="758739"/>
            <a:chOff x="708205" y="2042160"/>
            <a:chExt cx="7680145" cy="75873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D2A485C-B7B4-4F90-A2F0-1DA6D42F41FB}"/>
                </a:ext>
              </a:extLst>
            </p:cNvPr>
            <p:cNvGrpSpPr/>
            <p:nvPr/>
          </p:nvGrpSpPr>
          <p:grpSpPr>
            <a:xfrm>
              <a:off x="708205" y="2042160"/>
              <a:ext cx="7680145" cy="758739"/>
              <a:chOff x="708205" y="1584960"/>
              <a:chExt cx="7680145" cy="75873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DAB56E0-9913-47C6-9B1D-D9A671BD34B6}"/>
                  </a:ext>
                </a:extLst>
              </p:cNvPr>
              <p:cNvSpPr/>
              <p:nvPr/>
            </p:nvSpPr>
            <p:spPr>
              <a:xfrm>
                <a:off x="755650" y="1584960"/>
                <a:ext cx="7632700" cy="75873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63B925B-7B33-484E-B500-385F78BA2FE4}"/>
                  </a:ext>
                </a:extLst>
              </p:cNvPr>
              <p:cNvSpPr/>
              <p:nvPr/>
            </p:nvSpPr>
            <p:spPr>
              <a:xfrm rot="2700000">
                <a:off x="708205" y="1929864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2581DC-E484-496F-AE98-69ACAA7C04BC}"/>
                </a:ext>
              </a:extLst>
            </p:cNvPr>
            <p:cNvSpPr txBox="1"/>
            <p:nvPr/>
          </p:nvSpPr>
          <p:spPr>
            <a:xfrm>
              <a:off x="896981" y="2061557"/>
              <a:ext cx="7384869" cy="699404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Diwali is the Hindu festival of lights. Diwali is celebrated in Hinduism in October or November each year.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E79BF8-4FE1-4987-BFBB-95255EAE4B20}"/>
              </a:ext>
            </a:extLst>
          </p:cNvPr>
          <p:cNvGrpSpPr/>
          <p:nvPr/>
        </p:nvGrpSpPr>
        <p:grpSpPr>
          <a:xfrm>
            <a:off x="1081861" y="3254824"/>
            <a:ext cx="6999750" cy="2495767"/>
            <a:chOff x="1081861" y="3429000"/>
            <a:chExt cx="6999750" cy="2495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BA0326-7DB0-48F0-8D79-B436D9EE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861" y="4162697"/>
              <a:ext cx="2740286" cy="17620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F5B243-C601-4799-85E8-936987B28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744" y="3927566"/>
              <a:ext cx="2576867" cy="198990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D87D89-9E91-49E8-86EE-DB97396F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033" y="3429000"/>
              <a:ext cx="2685933" cy="248734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3C6382-CCFF-413B-9D75-53DEFFF4623D}"/>
              </a:ext>
            </a:extLst>
          </p:cNvPr>
          <p:cNvGrpSpPr/>
          <p:nvPr/>
        </p:nvGrpSpPr>
        <p:grpSpPr>
          <a:xfrm>
            <a:off x="708205" y="2128153"/>
            <a:ext cx="6058355" cy="1076601"/>
            <a:chOff x="708205" y="2042159"/>
            <a:chExt cx="6058355" cy="107660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BFF603-F849-4F30-B28E-F13735EE325D}"/>
                </a:ext>
              </a:extLst>
            </p:cNvPr>
            <p:cNvGrpSpPr/>
            <p:nvPr/>
          </p:nvGrpSpPr>
          <p:grpSpPr>
            <a:xfrm>
              <a:off x="708205" y="2042159"/>
              <a:ext cx="6058355" cy="1076601"/>
              <a:chOff x="708205" y="1584959"/>
              <a:chExt cx="6058355" cy="107660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48DF45F-0772-4F56-98E4-B3E223EF541F}"/>
                  </a:ext>
                </a:extLst>
              </p:cNvPr>
              <p:cNvSpPr/>
              <p:nvPr/>
            </p:nvSpPr>
            <p:spPr>
              <a:xfrm>
                <a:off x="755650" y="1584959"/>
                <a:ext cx="6010910" cy="107660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B543F6C-3B8A-431A-A796-536C9E805635}"/>
                  </a:ext>
                </a:extLst>
              </p:cNvPr>
              <p:cNvSpPr/>
              <p:nvPr/>
            </p:nvSpPr>
            <p:spPr>
              <a:xfrm rot="2700000">
                <a:off x="708205" y="2077909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8E4081-E883-409E-933C-18BDB2F3157E}"/>
                </a:ext>
              </a:extLst>
            </p:cNvPr>
            <p:cNvSpPr txBox="1"/>
            <p:nvPr/>
          </p:nvSpPr>
          <p:spPr>
            <a:xfrm>
              <a:off x="896981" y="2061557"/>
              <a:ext cx="4519749" cy="976403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During Diwali, Hindus celebrate the goddess Lakshmi, who is the goddess of wealth and prosperity.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AD92BF2-AAEE-403D-A366-7EB5B31F5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8" y="1392936"/>
            <a:ext cx="2189957" cy="46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2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Festival of Lights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C50AD2-95CC-4268-B1DF-231DA92272ED}"/>
              </a:ext>
            </a:extLst>
          </p:cNvPr>
          <p:cNvSpPr/>
          <p:nvPr/>
        </p:nvSpPr>
        <p:spPr>
          <a:xfrm rot="2700000">
            <a:off x="708205" y="1702350"/>
            <a:ext cx="94891" cy="94891"/>
          </a:xfrm>
          <a:prstGeom prst="rect">
            <a:avLst/>
          </a:prstGeom>
          <a:solidFill>
            <a:srgbClr val="2898A8"/>
          </a:solidFill>
          <a:ln w="28575">
            <a:solidFill>
              <a:srgbClr val="28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AB6A6-3E24-43FE-8D4B-26432DBD1A8F}"/>
              </a:ext>
            </a:extLst>
          </p:cNvPr>
          <p:cNvSpPr txBox="1"/>
          <p:nvPr/>
        </p:nvSpPr>
        <p:spPr>
          <a:xfrm>
            <a:off x="896982" y="1530062"/>
            <a:ext cx="7399293" cy="4224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 dirty="0">
                <a:latin typeface="+mj-lt"/>
              </a:rPr>
              <a:t>What do Hindus do during Diwali?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D32233-DC98-4AFD-A6FA-FE03B4E2B4F5}"/>
              </a:ext>
            </a:extLst>
          </p:cNvPr>
          <p:cNvGrpSpPr/>
          <p:nvPr/>
        </p:nvGrpSpPr>
        <p:grpSpPr>
          <a:xfrm>
            <a:off x="708205" y="2102023"/>
            <a:ext cx="7680145" cy="841471"/>
            <a:chOff x="708205" y="2042159"/>
            <a:chExt cx="7680145" cy="84147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665CAF0-3859-49D0-8079-F3132574105E}"/>
                </a:ext>
              </a:extLst>
            </p:cNvPr>
            <p:cNvGrpSpPr/>
            <p:nvPr/>
          </p:nvGrpSpPr>
          <p:grpSpPr>
            <a:xfrm>
              <a:off x="708205" y="2042159"/>
              <a:ext cx="7680145" cy="841471"/>
              <a:chOff x="708205" y="1584959"/>
              <a:chExt cx="7680145" cy="841471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034DDC3-6C49-4895-8D67-F18AA52A6CEE}"/>
                  </a:ext>
                </a:extLst>
              </p:cNvPr>
              <p:cNvSpPr/>
              <p:nvPr/>
            </p:nvSpPr>
            <p:spPr>
              <a:xfrm>
                <a:off x="755650" y="1584959"/>
                <a:ext cx="7632700" cy="8414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2DF3363-E843-4A8C-8989-20934EE041DC}"/>
                  </a:ext>
                </a:extLst>
              </p:cNvPr>
              <p:cNvSpPr/>
              <p:nvPr/>
            </p:nvSpPr>
            <p:spPr>
              <a:xfrm rot="2700000">
                <a:off x="708205" y="1955986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EDB9779-2DC6-43EA-91AC-AF51F1DA5BA4}"/>
                </a:ext>
              </a:extLst>
            </p:cNvPr>
            <p:cNvSpPr txBox="1"/>
            <p:nvPr/>
          </p:nvSpPr>
          <p:spPr>
            <a:xfrm>
              <a:off x="896980" y="2061557"/>
              <a:ext cx="7393579" cy="699404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 err="1">
                  <a:latin typeface="+mj-lt"/>
                </a:rPr>
                <a:t>Diyas</a:t>
              </a:r>
              <a:r>
                <a:rPr lang="en-GB" dirty="0">
                  <a:latin typeface="+mj-lt"/>
                </a:rPr>
                <a:t> –</a:t>
              </a:r>
              <a:r>
                <a:rPr lang="en-GB" dirty="0"/>
                <a:t> special clay lamps – are lit in people’s homes to help guide the goddess Lakshmi. Houses are often decorated with lights too.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5D82EB8-0963-426A-9CD1-94A4ACC3EA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45" y="3101270"/>
            <a:ext cx="3406834" cy="299155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4FB5F54-C23D-4A45-AD26-9D9C68229BCC}"/>
              </a:ext>
            </a:extLst>
          </p:cNvPr>
          <p:cNvGrpSpPr/>
          <p:nvPr/>
        </p:nvGrpSpPr>
        <p:grpSpPr>
          <a:xfrm>
            <a:off x="708205" y="2097670"/>
            <a:ext cx="7680145" cy="497484"/>
            <a:chOff x="708205" y="2042160"/>
            <a:chExt cx="7680145" cy="49748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9649D19-BE55-49B6-A074-2DFFFC3B94A7}"/>
                </a:ext>
              </a:extLst>
            </p:cNvPr>
            <p:cNvGrpSpPr/>
            <p:nvPr/>
          </p:nvGrpSpPr>
          <p:grpSpPr>
            <a:xfrm>
              <a:off x="708205" y="2042160"/>
              <a:ext cx="7680145" cy="497484"/>
              <a:chOff x="708205" y="1584960"/>
              <a:chExt cx="7680145" cy="49748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3301CF4-1125-4010-A59D-706E2A7DD6CE}"/>
                  </a:ext>
                </a:extLst>
              </p:cNvPr>
              <p:cNvSpPr/>
              <p:nvPr/>
            </p:nvSpPr>
            <p:spPr>
              <a:xfrm>
                <a:off x="755650" y="1584960"/>
                <a:ext cx="7632700" cy="49748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55DB75-06A1-4014-9D50-5BF4A1C84777}"/>
                  </a:ext>
                </a:extLst>
              </p:cNvPr>
              <p:cNvSpPr/>
              <p:nvPr/>
            </p:nvSpPr>
            <p:spPr>
              <a:xfrm rot="2700000">
                <a:off x="708205" y="1790520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D1658B-7775-439E-9B29-4300F8FE4DA9}"/>
                </a:ext>
              </a:extLst>
            </p:cNvPr>
            <p:cNvSpPr txBox="1"/>
            <p:nvPr/>
          </p:nvSpPr>
          <p:spPr>
            <a:xfrm>
              <a:off x="896980" y="2061557"/>
              <a:ext cx="7393579" cy="422405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People create </a:t>
              </a:r>
              <a:r>
                <a:rPr lang="en-GB" dirty="0" err="1"/>
                <a:t>rangoli</a:t>
              </a:r>
              <a:r>
                <a:rPr lang="en-GB" dirty="0"/>
                <a:t> outside their doors, using coloured sand.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C3BD226-3538-4751-9732-6F2EEE473E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7" b="13175"/>
          <a:stretch/>
        </p:blipFill>
        <p:spPr>
          <a:xfrm>
            <a:off x="1710256" y="2794868"/>
            <a:ext cx="5723487" cy="32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Sweet Treats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484B67-7503-4E86-B247-90B5C95A5145}"/>
              </a:ext>
            </a:extLst>
          </p:cNvPr>
          <p:cNvSpPr/>
          <p:nvPr/>
        </p:nvSpPr>
        <p:spPr>
          <a:xfrm rot="2700000">
            <a:off x="708205" y="1702350"/>
            <a:ext cx="94891" cy="94891"/>
          </a:xfrm>
          <a:prstGeom prst="rect">
            <a:avLst/>
          </a:prstGeom>
          <a:solidFill>
            <a:srgbClr val="2898A8"/>
          </a:solidFill>
          <a:ln w="28575">
            <a:solidFill>
              <a:srgbClr val="28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D5067-3A6C-475B-B142-85C9362C6B53}"/>
              </a:ext>
            </a:extLst>
          </p:cNvPr>
          <p:cNvSpPr txBox="1"/>
          <p:nvPr/>
        </p:nvSpPr>
        <p:spPr>
          <a:xfrm>
            <a:off x="896982" y="1530062"/>
            <a:ext cx="7399293" cy="4224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 dirty="0">
                <a:latin typeface="+mj-lt"/>
              </a:rPr>
              <a:t>What foods do you think might be eaten at Diwali?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65CD37-2BEA-405E-9820-951D6BB18A62}"/>
              </a:ext>
            </a:extLst>
          </p:cNvPr>
          <p:cNvGrpSpPr/>
          <p:nvPr/>
        </p:nvGrpSpPr>
        <p:grpSpPr>
          <a:xfrm>
            <a:off x="708205" y="2123801"/>
            <a:ext cx="7680145" cy="497480"/>
            <a:chOff x="708205" y="2042161"/>
            <a:chExt cx="7680145" cy="4974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02A53EF-EC16-44FD-912E-7E50B2778A3B}"/>
                </a:ext>
              </a:extLst>
            </p:cNvPr>
            <p:cNvGrpSpPr/>
            <p:nvPr/>
          </p:nvGrpSpPr>
          <p:grpSpPr>
            <a:xfrm>
              <a:off x="708205" y="2042161"/>
              <a:ext cx="7680145" cy="497480"/>
              <a:chOff x="708205" y="1584961"/>
              <a:chExt cx="7680145" cy="497480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81317F0-C5A8-4EBE-A004-313716ABF03E}"/>
                  </a:ext>
                </a:extLst>
              </p:cNvPr>
              <p:cNvSpPr/>
              <p:nvPr/>
            </p:nvSpPr>
            <p:spPr>
              <a:xfrm>
                <a:off x="755650" y="1584961"/>
                <a:ext cx="7632700" cy="4974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227239C-B6B8-4B0D-915B-FC1E4D324829}"/>
                  </a:ext>
                </a:extLst>
              </p:cNvPr>
              <p:cNvSpPr/>
              <p:nvPr/>
            </p:nvSpPr>
            <p:spPr>
              <a:xfrm rot="2700000">
                <a:off x="708205" y="1790525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582D7EF-C42B-4312-A076-AAD2B798BB2D}"/>
                </a:ext>
              </a:extLst>
            </p:cNvPr>
            <p:cNvSpPr txBox="1"/>
            <p:nvPr/>
          </p:nvSpPr>
          <p:spPr>
            <a:xfrm>
              <a:off x="896982" y="2061557"/>
              <a:ext cx="7393578" cy="422405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During Diwali, special foods are eaten. Sweets are given as gifts!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13D083-24C2-4109-9E28-CE0EC5CCE28B}"/>
              </a:ext>
            </a:extLst>
          </p:cNvPr>
          <p:cNvGrpSpPr/>
          <p:nvPr/>
        </p:nvGrpSpPr>
        <p:grpSpPr>
          <a:xfrm>
            <a:off x="708205" y="2862945"/>
            <a:ext cx="7680145" cy="794655"/>
            <a:chOff x="708205" y="2042160"/>
            <a:chExt cx="7680145" cy="79465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5C3EF7E-F353-442C-B085-6F64E1B869B2}"/>
                </a:ext>
              </a:extLst>
            </p:cNvPr>
            <p:cNvGrpSpPr/>
            <p:nvPr/>
          </p:nvGrpSpPr>
          <p:grpSpPr>
            <a:xfrm>
              <a:off x="708205" y="2042160"/>
              <a:ext cx="7680145" cy="794655"/>
              <a:chOff x="708205" y="1584960"/>
              <a:chExt cx="7680145" cy="79465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1D833B2-612C-413F-A89A-ABC614172BC3}"/>
                  </a:ext>
                </a:extLst>
              </p:cNvPr>
              <p:cNvSpPr/>
              <p:nvPr/>
            </p:nvSpPr>
            <p:spPr>
              <a:xfrm>
                <a:off x="755650" y="1584960"/>
                <a:ext cx="7632700" cy="79465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FEF242-32C0-4565-BC9D-D5E409DECC52}"/>
                  </a:ext>
                </a:extLst>
              </p:cNvPr>
              <p:cNvSpPr/>
              <p:nvPr/>
            </p:nvSpPr>
            <p:spPr>
              <a:xfrm rot="2700000">
                <a:off x="708205" y="1938572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48C67E-0857-4131-915F-3393EC270D21}"/>
                </a:ext>
              </a:extLst>
            </p:cNvPr>
            <p:cNvSpPr txBox="1"/>
            <p:nvPr/>
          </p:nvSpPr>
          <p:spPr>
            <a:xfrm>
              <a:off x="896981" y="2061557"/>
              <a:ext cx="7410995" cy="699404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Often, Hindu women meet together to make the special sweets in their homes and then give them as gifts to celebrate the festival of lights.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C46D795-863A-401E-B0AA-5EC41C1A4C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58" y="3429000"/>
            <a:ext cx="4647483" cy="32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Sweet Treats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F9AB5B-BF48-4FEB-9AB4-C60C068E735C}"/>
              </a:ext>
            </a:extLst>
          </p:cNvPr>
          <p:cNvGrpSpPr/>
          <p:nvPr/>
        </p:nvGrpSpPr>
        <p:grpSpPr>
          <a:xfrm>
            <a:off x="708205" y="2063933"/>
            <a:ext cx="7680145" cy="1097278"/>
            <a:chOff x="708205" y="3703050"/>
            <a:chExt cx="7680145" cy="10972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539BF1-60BE-4A1A-86E8-698DE65D6E19}"/>
                </a:ext>
              </a:extLst>
            </p:cNvPr>
            <p:cNvGrpSpPr/>
            <p:nvPr/>
          </p:nvGrpSpPr>
          <p:grpSpPr>
            <a:xfrm>
              <a:off x="708205" y="3703050"/>
              <a:ext cx="7680145" cy="1097278"/>
              <a:chOff x="708205" y="1584961"/>
              <a:chExt cx="7680145" cy="109727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35D914-B1F8-41CE-859A-12A151D1FCC1}"/>
                  </a:ext>
                </a:extLst>
              </p:cNvPr>
              <p:cNvSpPr/>
              <p:nvPr/>
            </p:nvSpPr>
            <p:spPr>
              <a:xfrm>
                <a:off x="755650" y="1584961"/>
                <a:ext cx="7632700" cy="10972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B7017E-2C5C-4FC6-AAAD-217E59AD1E43}"/>
                  </a:ext>
                </a:extLst>
              </p:cNvPr>
              <p:cNvSpPr/>
              <p:nvPr/>
            </p:nvSpPr>
            <p:spPr>
              <a:xfrm rot="2700000">
                <a:off x="708205" y="2095328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CA0198-49D4-4A11-BCAB-0B62D9C986C8}"/>
                </a:ext>
              </a:extLst>
            </p:cNvPr>
            <p:cNvSpPr txBox="1"/>
            <p:nvPr/>
          </p:nvSpPr>
          <p:spPr>
            <a:xfrm>
              <a:off x="896981" y="3752926"/>
              <a:ext cx="7402287" cy="976403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Mithai is the name used to refer to sweets. Mithai are usually made with sugar but can also include different flours, nuts, milk and fruits as key ingredients.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194E1-4BC7-4EC3-BE2D-8AE96C6243F1}"/>
              </a:ext>
            </a:extLst>
          </p:cNvPr>
          <p:cNvSpPr/>
          <p:nvPr/>
        </p:nvSpPr>
        <p:spPr>
          <a:xfrm rot="2700000">
            <a:off x="708205" y="1702350"/>
            <a:ext cx="94891" cy="94891"/>
          </a:xfrm>
          <a:prstGeom prst="rect">
            <a:avLst/>
          </a:prstGeom>
          <a:solidFill>
            <a:srgbClr val="2898A8"/>
          </a:solidFill>
          <a:ln w="28575">
            <a:solidFill>
              <a:srgbClr val="28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49DCC8-439E-4687-98BA-EB58F14B71E4}"/>
              </a:ext>
            </a:extLst>
          </p:cNvPr>
          <p:cNvSpPr txBox="1"/>
          <p:nvPr/>
        </p:nvSpPr>
        <p:spPr>
          <a:xfrm>
            <a:off x="896982" y="1530062"/>
            <a:ext cx="5056143" cy="4224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 dirty="0">
                <a:latin typeface="+mj-lt"/>
              </a:rPr>
              <a:t>Mithai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95CF9-EDC6-4F8C-AA8C-1E7EE6FE7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1" b="29590"/>
          <a:stretch/>
        </p:blipFill>
        <p:spPr>
          <a:xfrm>
            <a:off x="755650" y="3429000"/>
            <a:ext cx="7632700" cy="26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650" y="728663"/>
            <a:ext cx="763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Sweet Treats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F9AB5B-BF48-4FEB-9AB4-C60C068E735C}"/>
              </a:ext>
            </a:extLst>
          </p:cNvPr>
          <p:cNvGrpSpPr/>
          <p:nvPr/>
        </p:nvGrpSpPr>
        <p:grpSpPr>
          <a:xfrm>
            <a:off x="708205" y="2063933"/>
            <a:ext cx="7680145" cy="850717"/>
            <a:chOff x="708205" y="3703050"/>
            <a:chExt cx="7680145" cy="8507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539BF1-60BE-4A1A-86E8-698DE65D6E19}"/>
                </a:ext>
              </a:extLst>
            </p:cNvPr>
            <p:cNvGrpSpPr/>
            <p:nvPr/>
          </p:nvGrpSpPr>
          <p:grpSpPr>
            <a:xfrm>
              <a:off x="708205" y="3703050"/>
              <a:ext cx="7680145" cy="850717"/>
              <a:chOff x="708205" y="1584961"/>
              <a:chExt cx="7680145" cy="85071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35D914-B1F8-41CE-859A-12A151D1FCC1}"/>
                  </a:ext>
                </a:extLst>
              </p:cNvPr>
              <p:cNvSpPr/>
              <p:nvPr/>
            </p:nvSpPr>
            <p:spPr>
              <a:xfrm>
                <a:off x="755650" y="1584961"/>
                <a:ext cx="7632700" cy="85071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B7017E-2C5C-4FC6-AAAD-217E59AD1E43}"/>
                  </a:ext>
                </a:extLst>
              </p:cNvPr>
              <p:cNvSpPr/>
              <p:nvPr/>
            </p:nvSpPr>
            <p:spPr>
              <a:xfrm rot="2700000">
                <a:off x="708205" y="1961978"/>
                <a:ext cx="94891" cy="94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2898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CA0198-49D4-4A11-BCAB-0B62D9C986C8}"/>
                </a:ext>
              </a:extLst>
            </p:cNvPr>
            <p:cNvSpPr txBox="1"/>
            <p:nvPr/>
          </p:nvSpPr>
          <p:spPr>
            <a:xfrm>
              <a:off x="896981" y="3752926"/>
              <a:ext cx="7342144" cy="699404"/>
            </a:xfrm>
            <a:prstGeom prst="rect">
              <a:avLst/>
            </a:prstGeom>
            <a:noFill/>
          </p:spPr>
          <p:txBody>
            <a:bodyPr wrap="square" lIns="0" tIns="72000" rIns="0" bIns="72000" rtlCol="0">
              <a:spAutoFit/>
            </a:bodyPr>
            <a:lstStyle/>
            <a:p>
              <a:r>
                <a:rPr lang="en-GB" dirty="0"/>
                <a:t>Shaped like balls, these sweets are made from chickpea flour, coconut or semolina. Butter and sugar is added and sometimes dried fruits or nuts.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194E1-4BC7-4EC3-BE2D-8AE96C6243F1}"/>
              </a:ext>
            </a:extLst>
          </p:cNvPr>
          <p:cNvSpPr/>
          <p:nvPr/>
        </p:nvSpPr>
        <p:spPr>
          <a:xfrm rot="2700000">
            <a:off x="708205" y="1702350"/>
            <a:ext cx="94891" cy="94891"/>
          </a:xfrm>
          <a:prstGeom prst="rect">
            <a:avLst/>
          </a:prstGeom>
          <a:solidFill>
            <a:srgbClr val="2898A8"/>
          </a:solidFill>
          <a:ln w="28575">
            <a:solidFill>
              <a:srgbClr val="28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49DCC8-439E-4687-98BA-EB58F14B71E4}"/>
              </a:ext>
            </a:extLst>
          </p:cNvPr>
          <p:cNvSpPr txBox="1"/>
          <p:nvPr/>
        </p:nvSpPr>
        <p:spPr>
          <a:xfrm>
            <a:off x="896982" y="1530062"/>
            <a:ext cx="5056143" cy="422405"/>
          </a:xfrm>
          <a:prstGeom prst="rect">
            <a:avLst/>
          </a:prstGeom>
          <a:noFill/>
        </p:spPr>
        <p:txBody>
          <a:bodyPr wrap="square" lIns="0" tIns="72000" rIns="0" bIns="72000" rtlCol="0">
            <a:spAutoFit/>
          </a:bodyPr>
          <a:lstStyle/>
          <a:p>
            <a:r>
              <a:rPr lang="en-GB" dirty="0" err="1">
                <a:latin typeface="+mj-lt"/>
              </a:rPr>
              <a:t>Laddoo</a:t>
            </a:r>
            <a:endParaRPr lang="en-GB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EC718-C179-4B32-9CB5-71A52D9F62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9" t="5967" r="20849" b="20586"/>
          <a:stretch/>
        </p:blipFill>
        <p:spPr>
          <a:xfrm>
            <a:off x="2638425" y="3000375"/>
            <a:ext cx="3876675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winkl Planit">
      <a:dk1>
        <a:srgbClr val="1C1C1C"/>
      </a:dk1>
      <a:lt1>
        <a:srgbClr val="FFFFFF"/>
      </a:lt1>
      <a:dk2>
        <a:srgbClr val="132A8C"/>
      </a:dk2>
      <a:lt2>
        <a:srgbClr val="E2E2E2"/>
      </a:lt2>
      <a:accent1>
        <a:srgbClr val="6B388C"/>
      </a:accent1>
      <a:accent2>
        <a:srgbClr val="E6236A"/>
      </a:accent2>
      <a:accent3>
        <a:srgbClr val="32B3A2"/>
      </a:accent3>
      <a:accent4>
        <a:srgbClr val="A21774"/>
      </a:accent4>
      <a:accent5>
        <a:srgbClr val="14B4E4"/>
      </a:accent5>
      <a:accent6>
        <a:srgbClr val="EE7918"/>
      </a:accent6>
      <a:hlink>
        <a:srgbClr val="14B4E4"/>
      </a:hlink>
      <a:folHlink>
        <a:srgbClr val="86CEFA"/>
      </a:folHlink>
    </a:clrScheme>
    <a:fontScheme name="Custom 3">
      <a:majorFont>
        <a:latin typeface="Twinkl SemiBold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" id="{6D495985-84E1-4FFB-B4BE-F5EFF91728DB}" vid="{CD4BB180-FE55-4DBF-875C-C997AD7CC6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English Lesson Presentation</Template>
  <TotalTime>1034</TotalTime>
  <Words>716</Words>
  <Application>Microsoft Office PowerPoint</Application>
  <PresentationFormat>On-screen Show (4:3)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Twinkl SemiBold</vt:lpstr>
      <vt:lpstr>Twinkl</vt:lpstr>
      <vt:lpstr>Calibri</vt:lpstr>
      <vt:lpstr>Sassoon Infant Rg</vt:lpstr>
      <vt:lpstr>Tuffy</vt:lpstr>
      <vt:lpstr>Arial</vt:lpstr>
      <vt:lpstr>Office Theme</vt:lpstr>
      <vt:lpstr>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Twinkl PlanIt</dc:title>
  <dc:creator>Cris Lima</dc:creator>
  <cp:lastModifiedBy>Cris Lima</cp:lastModifiedBy>
  <cp:revision>93</cp:revision>
  <dcterms:created xsi:type="dcterms:W3CDTF">2018-08-28T09:31:19Z</dcterms:created>
  <dcterms:modified xsi:type="dcterms:W3CDTF">2018-09-10T14:57:04Z</dcterms:modified>
</cp:coreProperties>
</file>